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7C0A8-F85E-4500-A522-E92930A5FE7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CC78B-B342-46E4-8E4E-BFA81DE2C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Admin\Downloads\скачанные файлы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79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28662" y="500043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Тақырыбы</a:t>
            </a:r>
            <a:r>
              <a:rPr lang="kk-KZ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“Екі таңбалы сандарды қосу және азайту алгоритімі  </a:t>
            </a:r>
            <a:r>
              <a:rPr lang="kk-K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27+34,61-24”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571613"/>
            <a:ext cx="76438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Мақсаты</a:t>
            </a:r>
            <a:r>
              <a:rPr lang="kk-KZ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:2.1.2.7 </a:t>
            </a:r>
            <a:r>
              <a:rPr lang="kk-KZ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27+34 </a:t>
            </a:r>
            <a:r>
              <a:rPr lang="kk-KZ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,61-27 </a:t>
            </a:r>
            <a:r>
              <a:rPr lang="kk-KZ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тәрізді жағдайларда ондықтарға ауыстырумен сандарды ауызша қосу мен азайтуды орындау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7" name="Picture 1" descr="D:\Admin\Downloads\5604fdfc5c23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00042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3600" b="1" dirty="0" smtClean="0">
                <a:solidFill>
                  <a:srgbClr val="0070C0"/>
                </a:solidFill>
              </a:rPr>
              <a:t>Кері байланыс </a:t>
            </a:r>
            <a:r>
              <a:rPr lang="kk-KZ" sz="3600" b="1" dirty="0" smtClean="0">
                <a:solidFill>
                  <a:srgbClr val="0070C0"/>
                </a:solidFill>
              </a:rPr>
              <a:t>«</a:t>
            </a:r>
            <a:r>
              <a:rPr lang="kk-KZ" sz="3600" b="1" dirty="0" smtClean="0">
                <a:solidFill>
                  <a:srgbClr val="0070C0"/>
                </a:solidFill>
              </a:rPr>
              <a:t>Табыс алма ағашы</a:t>
            </a:r>
            <a:r>
              <a:rPr lang="kk-KZ" sz="3600" b="1" dirty="0" smtClean="0">
                <a:solidFill>
                  <a:srgbClr val="0070C0"/>
                </a:solidFill>
              </a:rPr>
              <a:t>» </a:t>
            </a:r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kk-KZ" sz="3600" i="1" dirty="0" smtClean="0">
                <a:solidFill>
                  <a:srgbClr val="C00000"/>
                </a:solidFill>
              </a:rPr>
              <a:t>Өзін-өзі  </a:t>
            </a:r>
            <a:r>
              <a:rPr lang="kk-KZ" sz="3600" i="1" dirty="0" smtClean="0">
                <a:solidFill>
                  <a:srgbClr val="C00000"/>
                </a:solidFill>
              </a:rPr>
              <a:t>«</a:t>
            </a:r>
            <a:r>
              <a:rPr lang="kk-KZ" sz="3600" i="1" dirty="0" smtClean="0">
                <a:solidFill>
                  <a:srgbClr val="C00000"/>
                </a:solidFill>
              </a:rPr>
              <a:t>Табыс алма ағашы</a:t>
            </a:r>
            <a:r>
              <a:rPr lang="kk-KZ" sz="3600" i="1" dirty="0" smtClean="0">
                <a:solidFill>
                  <a:srgbClr val="C00000"/>
                </a:solidFill>
              </a:rPr>
              <a:t> </a:t>
            </a:r>
            <a:r>
              <a:rPr lang="kk-KZ" sz="3600" i="1" dirty="0" smtClean="0">
                <a:solidFill>
                  <a:srgbClr val="C00000"/>
                </a:solidFill>
              </a:rPr>
              <a:t>» арқылы бағалау</a:t>
            </a:r>
            <a:r>
              <a:rPr lang="kk-KZ" sz="3600" i="1" dirty="0" smtClean="0">
                <a:solidFill>
                  <a:srgbClr val="0070C0"/>
                </a:solidFill>
              </a:rPr>
              <a:t>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Admin\Downloads\скачанные файлы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071546"/>
            <a:ext cx="61436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3200" b="1" dirty="0" smtClean="0">
                <a:solidFill>
                  <a:srgbClr val="0070C0"/>
                </a:solidFill>
              </a:rPr>
              <a:t> Психологиялық дайындық</a:t>
            </a:r>
          </a:p>
          <a:p>
            <a:r>
              <a:rPr lang="kk-KZ" sz="2800" b="1" dirty="0" smtClean="0">
                <a:solidFill>
                  <a:srgbClr val="C00000"/>
                </a:solidFill>
              </a:rPr>
              <a:t>Салем достым! (амандасады)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kk-KZ" sz="2800" b="1" dirty="0" smtClean="0">
                <a:solidFill>
                  <a:srgbClr val="C00000"/>
                </a:solidFill>
              </a:rPr>
              <a:t>-Сен қалайсың? (иықтарынан қағады)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kk-KZ" sz="2800" b="1" dirty="0" smtClean="0">
                <a:solidFill>
                  <a:srgbClr val="C00000"/>
                </a:solidFill>
              </a:rPr>
              <a:t>-Қайда болдың? (құлақтарынан тартады)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kk-KZ" sz="2800" b="1" dirty="0" smtClean="0">
                <a:solidFill>
                  <a:srgbClr val="C00000"/>
                </a:solidFill>
              </a:rPr>
              <a:t>-Мен сені сағындым! (қолдарын жүректеріне қояды)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kk-KZ" sz="2800" b="1" dirty="0" smtClean="0">
                <a:solidFill>
                  <a:srgbClr val="C00000"/>
                </a:solidFill>
              </a:rPr>
              <a:t>-Сен келдің! (қолдарын жаяды)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kk-KZ" sz="2800" b="1" dirty="0" smtClean="0">
                <a:solidFill>
                  <a:srgbClr val="C00000"/>
                </a:solidFill>
              </a:rPr>
              <a:t>-Жақсы болды!(құшақтайды</a:t>
            </a:r>
            <a:r>
              <a:rPr lang="kk-KZ" sz="2800" dirty="0" smtClean="0">
                <a:solidFill>
                  <a:srgbClr val="C00000"/>
                </a:solidFill>
              </a:rPr>
              <a:t>.)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Admin\Downloads\скачанные файлы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071546"/>
            <a:ext cx="7715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Ойын:</a:t>
            </a:r>
            <a:r>
              <a:rPr lang="kk-KZ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k-KZ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«Жұбыңды тап»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14348" y="2031325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-Балалар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өз жұптарыңды қалай таптыңдар?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Бұл өрнектердің элементтері  неше таңбалы сандар?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2400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-Қай </a:t>
            </a:r>
            <a:r>
              <a:rPr lang="kk-KZ" sz="2400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өрнектерді есептегенде,сендерге қиын болды?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-Қалай ойлайсыңдар,  бүгінгі  сабақтың тақырыбы қандай  болмақ?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FF0000"/>
                </a:solidFill>
              </a:rPr>
              <a:t>«Тәтті сандар» </a:t>
            </a:r>
            <a:r>
              <a:rPr lang="kk-KZ" dirty="0" smtClean="0">
                <a:solidFill>
                  <a:srgbClr val="0070C0"/>
                </a:solidFill>
              </a:rPr>
              <a:t>ойыны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7" name="Picture 3" descr="D:\Admin\Downloads\bb361434beaa52193cbfd8a8cf1700b0_h-4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14422"/>
            <a:ext cx="2500330" cy="2566990"/>
          </a:xfrm>
          <a:prstGeom prst="rect">
            <a:avLst/>
          </a:prstGeom>
          <a:noFill/>
        </p:spPr>
      </p:pic>
      <p:pic>
        <p:nvPicPr>
          <p:cNvPr id="1029" name="Picture 5" descr="http://kanc-expert.ru/wa-data/public/shop/products/25/42/54225/images/52418/52418.750x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00504"/>
            <a:ext cx="2786050" cy="2571768"/>
          </a:xfrm>
          <a:prstGeom prst="rect">
            <a:avLst/>
          </a:prstGeom>
          <a:noFill/>
        </p:spPr>
      </p:pic>
      <p:pic>
        <p:nvPicPr>
          <p:cNvPr id="1031" name="Picture 7" descr="http://buyandget.ru/upload/shop_3/1/1/5/item_1153/shop_items_catalog_image11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857364"/>
            <a:ext cx="1928794" cy="1928826"/>
          </a:xfrm>
          <a:prstGeom prst="rect">
            <a:avLst/>
          </a:prstGeom>
          <a:noFill/>
        </p:spPr>
      </p:pic>
      <p:pic>
        <p:nvPicPr>
          <p:cNvPr id="1033" name="Picture 9" descr="https://cdn5.imgbb.ru/sp/user/24/245504/201611/9e042dcdcb17c0fd0119e6de61cdfc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2000232" cy="1785926"/>
          </a:xfrm>
          <a:prstGeom prst="rect">
            <a:avLst/>
          </a:prstGeom>
          <a:noFill/>
        </p:spPr>
      </p:pic>
      <p:pic>
        <p:nvPicPr>
          <p:cNvPr id="1035" name="Picture 11" descr="http://raduga.name/wp-content/uploads/2014/03/125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0"/>
            <a:ext cx="1500198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7" name="Picture 13" descr="http://raduga.name/wp-content/uploads/2014/10/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000240"/>
            <a:ext cx="1571635" cy="14287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9" name="Picture 15" descr="https://fs00.infourok.ru/images/doc/266/271800/hello_html_m4fcc72d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3643314"/>
            <a:ext cx="4214842" cy="23574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929354" cy="1143000"/>
          </a:xfrm>
        </p:spPr>
        <p:txBody>
          <a:bodyPr>
            <a:noAutofit/>
          </a:bodyPr>
          <a:lstStyle/>
          <a:p>
            <a:r>
              <a:rPr lang="kk-KZ" dirty="0" smtClean="0">
                <a:solidFill>
                  <a:srgbClr val="0070C0"/>
                </a:solidFill>
              </a:rPr>
              <a:t>Топтық жұмыс </a:t>
            </a:r>
            <a:r>
              <a:rPr lang="kk-KZ" dirty="0" smtClean="0"/>
              <a:t/>
            </a:r>
            <a:br>
              <a:rPr lang="kk-KZ" dirty="0" smtClean="0"/>
            </a:br>
            <a:r>
              <a:rPr lang="kk-KZ" dirty="0" smtClean="0">
                <a:solidFill>
                  <a:srgbClr val="C00000"/>
                </a:solidFill>
              </a:rPr>
              <a:t> “Кім тез?”</a:t>
            </a:r>
            <a:r>
              <a:rPr lang="kk-KZ" dirty="0" smtClean="0">
                <a:solidFill>
                  <a:srgbClr val="0070C0"/>
                </a:solidFill>
              </a:rPr>
              <a:t>әдісі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1506" name="Picture 2" descr="D:\Admin\Downloads\скачанные файлы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3214678" cy="3429024"/>
          </a:xfrm>
          <a:prstGeom prst="rect">
            <a:avLst/>
          </a:prstGeom>
          <a:noFill/>
        </p:spPr>
      </p:pic>
      <p:pic>
        <p:nvPicPr>
          <p:cNvPr id="21507" name="Picture 3" descr="D:\Admin\Downloads\скачанные файлы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14488"/>
            <a:ext cx="2952754" cy="2357454"/>
          </a:xfrm>
          <a:prstGeom prst="rect">
            <a:avLst/>
          </a:prstGeom>
          <a:noFill/>
        </p:spPr>
      </p:pic>
      <p:pic>
        <p:nvPicPr>
          <p:cNvPr id="21508" name="Picture 4" descr="D:\Admin\Downloads\скачанные файлы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286256"/>
            <a:ext cx="3286148" cy="194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D:\Admin\Downloads\152814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/>
          <a:srcRect l="19574" t="44796" r="22742" b="21093"/>
          <a:stretch>
            <a:fillRect/>
          </a:stretch>
        </p:blipFill>
        <p:spPr bwMode="auto">
          <a:xfrm>
            <a:off x="1285852" y="1357298"/>
            <a:ext cx="7072362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00100" y="785794"/>
            <a:ext cx="628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400" dirty="0" smtClean="0">
                <a:solidFill>
                  <a:srgbClr val="FF0000"/>
                </a:solidFill>
              </a:rPr>
              <a:t>Қалыптастырушы бағалаудың тапсырмалары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7411" name="Picture 3" descr="D:\Admin\Downloads\399127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1928802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7200" dirty="0" smtClean="0">
                <a:solidFill>
                  <a:srgbClr val="0070C0"/>
                </a:solidFill>
              </a:rPr>
              <a:t>Сергіту сәті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0070C0"/>
                </a:solidFill>
              </a:rPr>
              <a:t>Дәптермен жұмыс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2530" name="Picture 2" descr="D:\Admin\Downloads\скачанные файл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3071834" cy="2143140"/>
          </a:xfrm>
          <a:prstGeom prst="rect">
            <a:avLst/>
          </a:prstGeom>
          <a:noFill/>
        </p:spPr>
      </p:pic>
      <p:pic>
        <p:nvPicPr>
          <p:cNvPr id="22531" name="Picture 3" descr="D:\Admin\Downloads\скачанные файлы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071942"/>
            <a:ext cx="3714756" cy="2286016"/>
          </a:xfrm>
          <a:prstGeom prst="rect">
            <a:avLst/>
          </a:prstGeom>
          <a:noFill/>
        </p:spPr>
      </p:pic>
      <p:pic>
        <p:nvPicPr>
          <p:cNvPr id="22532" name="Picture 4" descr="D:\Admin\Downloads\скачанные файлы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500174"/>
            <a:ext cx="300039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Admin\Downloads\152814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71472" y="1214422"/>
            <a:ext cx="7786742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3200" dirty="0" smtClean="0">
                <a:solidFill>
                  <a:srgbClr val="0070C0"/>
                </a:solidFill>
              </a:rPr>
              <a:t>Дифференциация мен есептеу дағдысын дамыту үшін </a:t>
            </a:r>
            <a:r>
              <a:rPr lang="kk-KZ" sz="3200" b="1" dirty="0" smtClean="0">
                <a:solidFill>
                  <a:srgbClr val="0070C0"/>
                </a:solidFill>
              </a:rPr>
              <a:t>қосымша тапсырмалар:</a:t>
            </a:r>
            <a:endParaRPr lang="ru-RU" sz="3200" dirty="0" smtClean="0">
              <a:solidFill>
                <a:srgbClr val="0070C0"/>
              </a:solidFill>
            </a:endParaRPr>
          </a:p>
          <a:p>
            <a:r>
              <a:rPr lang="kk-KZ" sz="3600" b="1" dirty="0" smtClean="0">
                <a:solidFill>
                  <a:srgbClr val="C00000"/>
                </a:solidFill>
              </a:rPr>
              <a:t>42,   7,   35;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r>
              <a:rPr lang="kk-KZ" sz="3600" b="1" dirty="0" smtClean="0">
                <a:solidFill>
                  <a:srgbClr val="C00000"/>
                </a:solidFill>
              </a:rPr>
              <a:t>6,    23,   17;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r>
              <a:rPr lang="kk-KZ" sz="3600" b="1" dirty="0" smtClean="0">
                <a:solidFill>
                  <a:srgbClr val="C00000"/>
                </a:solidFill>
              </a:rPr>
              <a:t>8,     31,   23;</a:t>
            </a:r>
            <a:endParaRPr lang="ru-RU" sz="3600" b="1" dirty="0">
              <a:solidFill>
                <a:srgbClr val="C00000"/>
              </a:solidFill>
            </a:endParaRPr>
          </a:p>
          <a:p>
            <a:r>
              <a:rPr lang="kk-KZ" sz="3600" b="1" dirty="0" smtClean="0">
                <a:solidFill>
                  <a:srgbClr val="C00000"/>
                </a:solidFill>
              </a:rPr>
              <a:t>46,    55,    9.</a:t>
            </a:r>
            <a:r>
              <a:rPr lang="kk-KZ" sz="3200" dirty="0"/>
              <a:t> </a:t>
            </a:r>
            <a:r>
              <a:rPr lang="kk-KZ" sz="3200" dirty="0">
                <a:solidFill>
                  <a:srgbClr val="0070C0"/>
                </a:solidFill>
              </a:rPr>
              <a:t>Ү</a:t>
            </a:r>
            <a:r>
              <a:rPr lang="kk-KZ" sz="3200" dirty="0" smtClean="0">
                <a:solidFill>
                  <a:srgbClr val="0070C0"/>
                </a:solidFill>
              </a:rPr>
              <a:t>ш </a:t>
            </a:r>
            <a:r>
              <a:rPr lang="kk-KZ" sz="3200" dirty="0">
                <a:solidFill>
                  <a:srgbClr val="0070C0"/>
                </a:solidFill>
              </a:rPr>
              <a:t>сан бойынша қосуға </a:t>
            </a:r>
            <a:r>
              <a:rPr lang="kk-KZ" sz="3200" dirty="0" smtClean="0">
                <a:solidFill>
                  <a:srgbClr val="0070C0"/>
                </a:solidFill>
              </a:rPr>
              <a:t>								өрнек</a:t>
            </a:r>
            <a:endParaRPr lang="ru-RU" sz="3200" dirty="0">
              <a:solidFill>
                <a:srgbClr val="0070C0"/>
              </a:solidFill>
            </a:endParaRPr>
          </a:p>
          <a:p>
            <a:r>
              <a:rPr lang="kk-KZ" sz="3200" dirty="0" smtClean="0">
                <a:solidFill>
                  <a:srgbClr val="0070C0"/>
                </a:solidFill>
              </a:rPr>
              <a:t>				құрастырып</a:t>
            </a:r>
            <a:r>
              <a:rPr lang="kk-KZ" sz="3200" dirty="0">
                <a:solidFill>
                  <a:srgbClr val="0070C0"/>
                </a:solidFill>
              </a:rPr>
              <a:t>, олардың </a:t>
            </a:r>
            <a:r>
              <a:rPr lang="kk-KZ" sz="3200" dirty="0" smtClean="0">
                <a:solidFill>
                  <a:srgbClr val="0070C0"/>
                </a:solidFill>
              </a:rPr>
              <a:t>						мәнін табу</a:t>
            </a:r>
            <a:r>
              <a:rPr lang="kk-KZ" sz="3200" dirty="0" smtClean="0"/>
              <a:t>.</a:t>
            </a:r>
            <a:endParaRPr lang="ru-RU" sz="3200" dirty="0"/>
          </a:p>
          <a:p>
            <a:endParaRPr lang="ru-RU" sz="3200" b="1" dirty="0">
              <a:solidFill>
                <a:srgbClr val="0070C0"/>
              </a:solidFill>
            </a:endParaRPr>
          </a:p>
          <a:p>
            <a:pPr algn="ctr"/>
            <a:endParaRPr lang="kk-KZ" sz="3200" b="1" dirty="0">
              <a:solidFill>
                <a:srgbClr val="0070C0"/>
              </a:solidFill>
            </a:endParaRPr>
          </a:p>
          <a:p>
            <a:pPr algn="ctr"/>
            <a:endParaRPr lang="kk-KZ" sz="3200" b="1" dirty="0">
              <a:solidFill>
                <a:srgbClr val="0070C0"/>
              </a:solidFill>
            </a:endParaRPr>
          </a:p>
          <a:p>
            <a:pPr algn="ctr"/>
            <a:endParaRPr lang="kk-KZ" sz="3200" b="1" dirty="0">
              <a:solidFill>
                <a:srgbClr val="0070C0"/>
              </a:solidFill>
            </a:endParaRPr>
          </a:p>
          <a:p>
            <a:pPr algn="ctr"/>
            <a:endParaRPr lang="kk-KZ" sz="3200" b="1" dirty="0">
              <a:solidFill>
                <a:srgbClr val="0070C0"/>
              </a:solidFill>
            </a:endParaRPr>
          </a:p>
          <a:p>
            <a:pPr algn="ctr"/>
            <a:endParaRPr lang="kk-KZ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181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«Тәтті сандар» ойыны</vt:lpstr>
      <vt:lpstr>Топтық жұмыс   “Кім тез?”әдісі</vt:lpstr>
      <vt:lpstr>Слайд 6</vt:lpstr>
      <vt:lpstr>Слайд 7</vt:lpstr>
      <vt:lpstr>Дәптермен жұмыс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2017-11-22T05:13:40Z</dcterms:created>
  <dcterms:modified xsi:type="dcterms:W3CDTF">2017-11-22T17:48:25Z</dcterms:modified>
</cp:coreProperties>
</file>