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6" r:id="rId4"/>
    <p:sldId id="297" r:id="rId5"/>
    <p:sldId id="298" r:id="rId6"/>
    <p:sldId id="299" r:id="rId7"/>
    <p:sldId id="303" r:id="rId8"/>
    <p:sldId id="302" r:id="rId9"/>
    <p:sldId id="301" r:id="rId10"/>
    <p:sldId id="300" r:id="rId11"/>
    <p:sldId id="304" r:id="rId12"/>
    <p:sldId id="305" r:id="rId13"/>
    <p:sldId id="306" r:id="rId14"/>
    <p:sldId id="307" r:id="rId15"/>
    <p:sldId id="312" r:id="rId16"/>
    <p:sldId id="313" r:id="rId17"/>
    <p:sldId id="314" r:id="rId18"/>
    <p:sldId id="315" r:id="rId19"/>
    <p:sldId id="31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69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51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32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147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716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945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006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5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93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063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591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531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788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23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ED766-DBDE-411D-B87D-E81E7C2E0DC4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D702-395B-4286-80BA-D51204929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647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681" y="189470"/>
            <a:ext cx="10515600" cy="454762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«Психологическая помощь родителям при подготовке подростка к сдаче </a:t>
            </a: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ЕНТ                    и итоговой аттестации»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75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ПРАВИЛО ПЯТОЕ: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785551"/>
            <a:ext cx="10515600" cy="4924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Накануне экзамена надо решительно пресечь попытки подростка (если таковые будут) заниматься «до упора».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Пресловутая «ночь перед экзаменом», которой якобы всегда не хватает, чтобы «отполировать» знания, на самом деле не более чем миф.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Поэтому родители должны успокоить подростка и обеспечить ему полноценный отдых, чтобы он отдохнул и как следует выспался.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2660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ВНИМАНИЕ:</a:t>
            </a:r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5400" b="1" dirty="0" smtClean="0">
                <a:solidFill>
                  <a:srgbClr val="7030A0"/>
                </a:solidFill>
              </a:rPr>
              <a:t>Вам может показаться, что все эти правила слишком просты и очевидны.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	Но, поверьте, самое простое зачастую ускользает от внимания. </a:t>
            </a:r>
          </a:p>
          <a:p>
            <a:pPr algn="just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	</a:t>
            </a:r>
            <a:r>
              <a:rPr lang="ru-RU" sz="5400" b="1" dirty="0" smtClean="0">
                <a:solidFill>
                  <a:srgbClr val="FF0000"/>
                </a:solidFill>
              </a:rPr>
              <a:t>И мы забываем о том, о чем забывать нельзя.</a:t>
            </a:r>
            <a:endParaRPr lang="ru-RU" sz="5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ПРАВИЛО ШЕСТОЕ: </a:t>
            </a:r>
            <a:endParaRPr lang="ru-RU" sz="6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надо забывать, что подросток очень чутко улавливает и остро реагирует на эмоциональное состояние родителей. </a:t>
            </a:r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если взрослые не научатся справляться с собой, будут сеять ажиотаж и панику, то подросток неизбежно «заразится» этими неконструктивными состояниями и в самый ответственный момент уйдет в эмоциональный «штопор». </a:t>
            </a:r>
          </a:p>
          <a:p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ПРАВИЛО СЕДЬМОЕ: </a:t>
            </a:r>
            <a:endParaRPr lang="ru-RU" sz="6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Родители должны задуматься, насколько их требования и ожидания соотносятся с возможностями подростка.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надо ориентировать подростка на сплошные успехи в школе.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Лучше помогите ему определить те предметы, по которым он вполне способен получать высокие отметки.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ПРАВИЛО ВОСЬМОЕ:</a:t>
            </a:r>
            <a:endParaRPr lang="ru-RU" sz="6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46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подросток старается и прилагает много усилий, не надо скупиться на похвалу. </a:t>
            </a:r>
          </a:p>
          <a:p>
            <a:pPr>
              <a:buNone/>
            </a:pPr>
            <a:r>
              <a:rPr lang="ru-RU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Даже если ЕНТ </a:t>
            </a:r>
            <a:r>
              <a:rPr lang="ru-RU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итоговая аттестация не </a:t>
            </a:r>
            <a:r>
              <a:rPr lang="ru-RU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завершится высокой отметкой, подросток будет знать, что родителям важны его старания и желание быть успешным. </a:t>
            </a:r>
          </a:p>
          <a:p>
            <a:pPr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надо сравнивать успехи своего ребенка с успехами других ребят! </a:t>
            </a:r>
          </a:p>
          <a:p>
            <a:pPr>
              <a:buNone/>
            </a:pPr>
            <a:r>
              <a:rPr lang="ru-RU" sz="3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Надо сосредотачиваться на его личных победах, на том, что хорошего он делает сегодня по сравнению со вчерашними его делами. </a:t>
            </a:r>
          </a:p>
          <a:p>
            <a:pPr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стоит слишком восторгаться наивысшими баллами и «убиваться» по поводу не самых высоких баллов.</a:t>
            </a:r>
          </a:p>
          <a:p>
            <a:pPr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33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9661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Родительские стратегии </a:t>
            </a:r>
            <a:b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поддержки подростков.</a:t>
            </a:r>
            <a:b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755557"/>
            <a:ext cx="10515600" cy="34214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ПЕРВАЯ СТРАТЕГИЯ: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Больше </a:t>
            </a:r>
            <a:r>
              <a:rPr lang="ru-RU" sz="6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улыбайтесь</a:t>
            </a: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своему ребенку! </a:t>
            </a:r>
          </a:p>
          <a:p>
            <a:pPr algn="ctr"/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ВТОРАЯ СТРАТЕГИЯ: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Больше разговаривайте со своим ребенком!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Отвечайте на его вопросы!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Обсуждайте его тревоги и страхи.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ТРЕТЬЯ СТРАТЕГИЯ: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скупитесь на объятия!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Обнимайте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своего ребенка – физический контакт является надежным средством успокаивания.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Известный американский семейный психолог </a:t>
            </a:r>
            <a:r>
              <a:rPr lang="ru-RU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Вирджиния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Сатир писала: </a:t>
            </a:r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“Для того, чтобы просто существовать, ребенку требуется четыре объятия в день, для нормального же развития – двенадцать”.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ЧЕТВЕРТАЯ СТРАТЕГИЯ: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Умейте создать правильное, мотивирующее, успокаивающее и вселяющее ребенку веру в себя родительское напутствие.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Вот лучшие примеры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родительских напутствий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«Я уверен, ты справишься! Всё будет хорошо! Не волнуйся, будь спокойнее! Держись!»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«Ты – умный и сильный! Я тобой горжусь!»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«Что бы ни случилось, мы любим тебя! Ты для нас – лучший!»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15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ВНИМАНИЕ:</a:t>
            </a:r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29497"/>
            <a:ext cx="10515600" cy="4947466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говорите именно то, чего Вы хотите,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что подсказывает Вам Ваше любящее сердце!     </a:t>
            </a:r>
            <a:endParaRPr lang="ru-RU" sz="6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ЗАКОН ТРЕХ "У"</a:t>
            </a:r>
            <a:endParaRPr lang="ru-RU" sz="7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95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Первое «</a:t>
            </a:r>
            <a:r>
              <a:rPr lang="ru-RU" sz="6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»:</a:t>
            </a:r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важайте ситуацию. </a:t>
            </a:r>
          </a:p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3500" b="1" dirty="0" smtClean="0">
                <a:solidFill>
                  <a:srgbClr val="7030A0"/>
                </a:solidFill>
              </a:rPr>
              <a:t>Примите все ее плюсы и минусы. </a:t>
            </a:r>
          </a:p>
          <a:p>
            <a:pPr algn="just">
              <a:buNone/>
            </a:pPr>
            <a:r>
              <a:rPr lang="ru-RU" sz="3500" b="1" dirty="0" smtClean="0">
                <a:solidFill>
                  <a:srgbClr val="7030A0"/>
                </a:solidFill>
              </a:rPr>
              <a:t>	</a:t>
            </a:r>
            <a:r>
              <a:rPr lang="ru-RU" sz="3500" b="1" dirty="0" smtClean="0">
                <a:solidFill>
                  <a:srgbClr val="FF0000"/>
                </a:solidFill>
              </a:rPr>
              <a:t>ЕНТ </a:t>
            </a:r>
            <a:r>
              <a:rPr lang="ru-RU" sz="3500" b="1" dirty="0" smtClean="0">
                <a:solidFill>
                  <a:srgbClr val="FF0000"/>
                </a:solidFill>
              </a:rPr>
              <a:t>и итоговая аттестация учащихся — </a:t>
            </a:r>
            <a:r>
              <a:rPr lang="ru-RU" sz="3500" b="1" dirty="0" smtClean="0">
                <a:solidFill>
                  <a:srgbClr val="FF0000"/>
                </a:solidFill>
              </a:rPr>
              <a:t>это новая реальность в нашем образовательном пространстве, и с этим фактом нельзя не считаться.</a:t>
            </a:r>
          </a:p>
          <a:p>
            <a:pPr algn="just">
              <a:buNone/>
            </a:pPr>
            <a:r>
              <a:rPr lang="ru-RU" sz="3500" b="1" dirty="0" smtClean="0">
                <a:solidFill>
                  <a:srgbClr val="7030A0"/>
                </a:solidFill>
              </a:rPr>
              <a:t>	Направьте свои силы на максимально полное использование положительных моментов ситуации, одновременно отстраиваясь от негативных моментов.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679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ВТОРОЕ «</a:t>
            </a:r>
            <a:r>
              <a:rPr lang="ru-RU" sz="7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»: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важайте подростка.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236573"/>
            <a:ext cx="10515600" cy="44298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4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Поднимайте его самооценку.</a:t>
            </a:r>
          </a:p>
          <a:p>
            <a:pPr algn="just"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Укрепляйте его веру в свои силы и способности.</a:t>
            </a:r>
          </a:p>
          <a:p>
            <a:pPr algn="just"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Поощряйте его успехи, а не застревайте в критике его промахов.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998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ТРЕТЬЕ «</a:t>
            </a:r>
            <a:r>
              <a:rPr lang="ru-RU" sz="6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»: </a:t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спевайте быть внимательными.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3805" y="2526958"/>
            <a:ext cx="10515600" cy="36561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Вовремя замечайте все нюансы настроения и поведения подростка.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Помогайте ему справиться с нагрузками без перенапряжения физических и психологических ресурсов организма.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15" y="815546"/>
            <a:ext cx="11800703" cy="211918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Каждый родитель </a:t>
            </a:r>
            <a:b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должен понимать: </a:t>
            </a:r>
            <a:b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3059" y="3113903"/>
            <a:ext cx="11318790" cy="30630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важность результатов ЕНТ </a:t>
            </a:r>
            <a:r>
              <a:rPr lang="ru-RU" sz="4800" b="1" dirty="0" smtClean="0">
                <a:solidFill>
                  <a:srgbClr val="7030A0"/>
                </a:solidFill>
              </a:rPr>
              <a:t>и итоговой аттестации не </a:t>
            </a:r>
            <a:r>
              <a:rPr lang="ru-RU" sz="4800" b="1" dirty="0" smtClean="0">
                <a:solidFill>
                  <a:srgbClr val="7030A0"/>
                </a:solidFill>
              </a:rPr>
              <a:t>должна затмевать заботу о здоровье подростка и его эмоциональном благополучии.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361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ПРАВИЛА ЗАБОТЫ РОДИТЕЛЕЙ </a:t>
            </a:r>
            <a:b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ЗДОРОВЬЕ РЕБЕНКА.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ПРАВИЛО ПЕРВОЕ: </a:t>
            </a:r>
          </a:p>
          <a:p>
            <a:pPr>
              <a:buNone/>
            </a:pP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Именно родители должны контролировать режим занятий ребенка и не допускать перегрузок.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ПРАВИЛО ВТОРОЕ: 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родителях лежит обязанность организовать удобное место для занятий и проследить, чтобы никто из домашних (сестер, братьев, бабушек-дедушек) не мешал подростку заниматься.</a:t>
            </a:r>
            <a:endParaRPr lang="ru-RU" sz="4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ПРАВИЛО ТРЕТЬЕ: 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Обратить особое внимание на питание подростка.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 время интенсивного умственного напряжения ему необходима питательная, разнообразная пища и сбалансированный комплекс витаминов. </a:t>
            </a:r>
          </a:p>
          <a:p>
            <a:pPr>
              <a:buNone/>
            </a:pP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Такие продукты, как рыба, творог, орехи, курага стимулируют работу головного мозга и облегчают усвоение учебного материала.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ПРАВИЛО ЧЕТВЕРТОЕ: 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37270"/>
            <a:ext cx="10515600" cy="52207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Переутомление чаще всего наступает потому, что занятия не чередуются с отдыхом.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Родители должны подсказать подростку, что после привычных 40-45 минут занятий (длительность школьного урока), необходимо сделать не менее привычный 10-ти минутный перерыв.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В это время можно перекусить, полюбоваться пейзажем за окном, сделать небольшую зарядку или принять душ.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244</Words>
  <Application>Microsoft Office PowerPoint</Application>
  <PresentationFormat>Произвольный</PresentationFormat>
  <Paragraphs>79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«Психологическая помощь родителям при подготовке подростка к сдаче ЕНТ                    и итоговой аттестации»  </vt:lpstr>
      <vt:lpstr>ЗАКОН ТРЕХ "У"</vt:lpstr>
      <vt:lpstr>ВТОРОЕ «У»: Уважайте подростка.</vt:lpstr>
      <vt:lpstr>ТРЕТЬЕ «У»:  Успевайте быть внимательными.</vt:lpstr>
      <vt:lpstr>Каждый родитель  должен понимать:  </vt:lpstr>
      <vt:lpstr>ПРАВИЛА ЗАБОТЫ РОДИТЕЛЕЙ  О ЗДОРОВЬЕ РЕБЕНКА.  </vt:lpstr>
      <vt:lpstr>ПРАВИЛО ВТОРОЕ: </vt:lpstr>
      <vt:lpstr>ПРАВИЛО ТРЕТЬЕ: </vt:lpstr>
      <vt:lpstr>ПРАВИЛО ЧЕТВЕРТОЕ: </vt:lpstr>
      <vt:lpstr>ПРАВИЛО ПЯТОЕ:</vt:lpstr>
      <vt:lpstr>ВНИМАНИЕ:</vt:lpstr>
      <vt:lpstr>ПРАВИЛО ШЕСТОЕ: </vt:lpstr>
      <vt:lpstr>ПРАВИЛО СЕДЬМОЕ: </vt:lpstr>
      <vt:lpstr>ПРАВИЛО ВОСЬМОЕ:</vt:lpstr>
      <vt:lpstr>Родительские стратегии  поддержки подростков. </vt:lpstr>
      <vt:lpstr>ВТОРАЯ СТРАТЕГИЯ:</vt:lpstr>
      <vt:lpstr>ТРЕТЬЯ СТРАТЕГИЯ:</vt:lpstr>
      <vt:lpstr>ЧЕТВЕРТАЯ СТРАТЕГИЯ:</vt:lpstr>
      <vt:lpstr>ВНИМАНИЕ: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64</cp:revision>
  <dcterms:created xsi:type="dcterms:W3CDTF">2014-03-05T15:39:11Z</dcterms:created>
  <dcterms:modified xsi:type="dcterms:W3CDTF">2017-05-12T11:40:24Z</dcterms:modified>
</cp:coreProperties>
</file>